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3"/>
  </p:notesMasterIdLst>
  <p:sldIdLst>
    <p:sldId id="256" r:id="rId2"/>
    <p:sldId id="257" r:id="rId3"/>
    <p:sldId id="259" r:id="rId4"/>
    <p:sldId id="260" r:id="rId5"/>
    <p:sldId id="262" r:id="rId6"/>
    <p:sldId id="261" r:id="rId7"/>
    <p:sldId id="283" r:id="rId8"/>
    <p:sldId id="284" r:id="rId9"/>
    <p:sldId id="287" r:id="rId10"/>
    <p:sldId id="285" r:id="rId11"/>
    <p:sldId id="289" r:id="rId12"/>
    <p:sldId id="288" r:id="rId13"/>
    <p:sldId id="291" r:id="rId14"/>
    <p:sldId id="293" r:id="rId15"/>
    <p:sldId id="292" r:id="rId16"/>
    <p:sldId id="272" r:id="rId17"/>
    <p:sldId id="274" r:id="rId18"/>
    <p:sldId id="275" r:id="rId19"/>
    <p:sldId id="276" r:id="rId20"/>
    <p:sldId id="278" r:id="rId21"/>
    <p:sldId id="286" r:id="rId22"/>
  </p:sldIdLst>
  <p:sldSz cx="9144000" cy="6858000" type="screen4x3"/>
  <p:notesSz cx="7100888" cy="10233025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rina" initials="I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2151" autoAdjust="0"/>
  </p:normalViewPr>
  <p:slideViewPr>
    <p:cSldViewPr>
      <p:cViewPr varScale="1">
        <p:scale>
          <a:sx n="106" d="100"/>
          <a:sy n="106" d="100"/>
        </p:scale>
        <p:origin x="177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отличный</c:v>
                </c:pt>
              </c:strCache>
            </c:strRef>
          </c:tx>
          <c:invertIfNegative val="0"/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0-E643-4F1C-B3B2-AF031947EE9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очень хороший</c:v>
                </c:pt>
              </c:strCache>
            </c:strRef>
          </c:tx>
          <c:invertIfNegative val="0"/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1-E643-4F1C-B3B2-AF031947EE9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хороший</c:v>
                </c:pt>
              </c:strCache>
            </c:strRef>
          </c:tx>
          <c:invertIfNegative val="0"/>
          <c:dLbls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E643-4F1C-B3B2-AF031947EE9B}"/>
                </c:ext>
              </c:extLst>
            </c:dLbl>
            <c:dLbl>
              <c:idx val="5"/>
              <c:layout>
                <c:manualLayout>
                  <c:x val="-1.2345679012345625E-2"/>
                  <c:y val="2.6972353337828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643-4F1C-B3B2-AF031947EE9B}"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643-4F1C-B3B2-AF031947EE9B}"/>
                </c:ext>
              </c:extLst>
            </c:dLbl>
            <c:dLbl>
              <c:idx val="9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E643-4F1C-B3B2-AF031947EE9B}"/>
                </c:ext>
              </c:extLst>
            </c:dLbl>
            <c:dLbl>
              <c:idx val="1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E643-4F1C-B3B2-AF031947EE9B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4">
                  <c:v>80</c:v>
                </c:pt>
                <c:pt idx="5">
                  <c:v>80</c:v>
                </c:pt>
                <c:pt idx="7">
                  <c:v>80</c:v>
                </c:pt>
                <c:pt idx="9">
                  <c:v>80</c:v>
                </c:pt>
                <c:pt idx="10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643-4F1C-B3B2-AF031947EE9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Лист1!$E$2:$E$13</c:f>
              <c:numCache>
                <c:formatCode>General</c:formatCode>
                <c:ptCount val="12"/>
                <c:pt idx="6">
                  <c:v>73</c:v>
                </c:pt>
                <c:pt idx="11">
                  <c:v>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643-4F1C-B3B2-AF031947EE9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вызывающий беспокойство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Лист1!$F$2:$F$13</c:f>
              <c:numCache>
                <c:formatCode>General</c:formatCode>
                <c:ptCount val="12"/>
                <c:pt idx="0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E643-4F1C-B3B2-AF031947EE9B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Лист1!$G$2:$G$13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A-E643-4F1C-B3B2-AF031947EE9B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очень 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Лист1!$H$2:$H$13</c:f>
              <c:numCache>
                <c:formatCode>General</c:formatCode>
                <c:ptCount val="12"/>
                <c:pt idx="1">
                  <c:v>60</c:v>
                </c:pt>
                <c:pt idx="2">
                  <c:v>60</c:v>
                </c:pt>
                <c:pt idx="3">
                  <c:v>60</c:v>
                </c:pt>
                <c:pt idx="8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E643-4F1C-B3B2-AF031947EE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7830528"/>
        <c:axId val="134565248"/>
      </c:barChart>
      <c:catAx>
        <c:axId val="24783052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34565248"/>
        <c:crosses val="autoZero"/>
        <c:auto val="1"/>
        <c:lblAlgn val="ctr"/>
        <c:lblOffset val="100"/>
        <c:noMultiLvlLbl val="0"/>
      </c:catAx>
      <c:valAx>
        <c:axId val="13456524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47830528"/>
        <c:crosses val="autoZero"/>
        <c:crossBetween val="between"/>
      </c:valAx>
      <c:spPr>
        <a:solidFill>
          <a:schemeClr val="accent1">
            <a:lumMod val="50000"/>
          </a:schemeClr>
        </a:solidFill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отличный</c:v>
                </c:pt>
              </c:strCache>
            </c:strRef>
          </c:tx>
          <c:invertIfNegative val="0"/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0-570D-436A-83EC-90B7BA58B3C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очень хороший</c:v>
                </c:pt>
              </c:strCache>
            </c:strRef>
          </c:tx>
          <c:invertIfNegative val="0"/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1-570D-436A-83EC-90B7BA58B3C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хороший</c:v>
                </c:pt>
              </c:strCache>
            </c:strRef>
          </c:tx>
          <c:invertIfNegative val="0"/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2-570D-436A-83EC-90B7BA58B3C9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Лист1!$E$2:$E$13</c:f>
              <c:numCache>
                <c:formatCode>General</c:formatCode>
                <c:ptCount val="12"/>
                <c:pt idx="5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70D-436A-83EC-90B7BA58B3C9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вызывающий беспокойство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Лист1!$F$2:$F$13</c:f>
              <c:numCache>
                <c:formatCode>General</c:formatCode>
                <c:ptCount val="12"/>
                <c:pt idx="1">
                  <c:v>70</c:v>
                </c:pt>
                <c:pt idx="4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70D-436A-83EC-90B7BA58B3C9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Лист1!$G$2:$G$13</c:f>
              <c:numCache>
                <c:formatCode>General</c:formatCode>
                <c:ptCount val="12"/>
                <c:pt idx="6">
                  <c:v>66</c:v>
                </c:pt>
                <c:pt idx="7">
                  <c:v>68</c:v>
                </c:pt>
                <c:pt idx="9">
                  <c:v>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70D-436A-83EC-90B7BA58B3C9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очень плохой</c:v>
                </c:pt>
              </c:strCache>
            </c:strRef>
          </c:tx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smtClean="0"/>
                      <a:t>63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70D-436A-83EC-90B7BA58B3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Лист1!$H$2:$H$13</c:f>
              <c:numCache>
                <c:formatCode>General</c:formatCode>
                <c:ptCount val="12"/>
                <c:pt idx="3">
                  <c:v>63</c:v>
                </c:pt>
                <c:pt idx="10">
                  <c:v>62</c:v>
                </c:pt>
                <c:pt idx="1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570D-436A-83EC-90B7BA58B3C9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Критичный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Лист1!$I$2:$I$13</c:f>
              <c:numCache>
                <c:formatCode>General</c:formatCode>
                <c:ptCount val="12"/>
                <c:pt idx="0">
                  <c:v>50</c:v>
                </c:pt>
                <c:pt idx="2">
                  <c:v>39</c:v>
                </c:pt>
                <c:pt idx="8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70D-436A-83EC-90B7BA58B3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3752832"/>
        <c:axId val="134567552"/>
      </c:barChart>
      <c:catAx>
        <c:axId val="13375283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34567552"/>
        <c:crosses val="autoZero"/>
        <c:auto val="1"/>
        <c:lblAlgn val="ctr"/>
        <c:lblOffset val="100"/>
        <c:noMultiLvlLbl val="0"/>
      </c:catAx>
      <c:valAx>
        <c:axId val="13456755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33752832"/>
        <c:crosses val="autoZero"/>
        <c:crossBetween val="between"/>
      </c:valAx>
      <c:spPr>
        <a:solidFill>
          <a:schemeClr val="accent1">
            <a:lumMod val="50000"/>
          </a:schemeClr>
        </a:solidFill>
      </c:spPr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91</c:v>
                </c:pt>
                <c:pt idx="1">
                  <c:v>90</c:v>
                </c:pt>
                <c:pt idx="11">
                  <c:v>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F93-4D02-A4D8-C8BFE2F9E52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очень 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4">
                  <c:v>89</c:v>
                </c:pt>
                <c:pt idx="5">
                  <c:v>89</c:v>
                </c:pt>
                <c:pt idx="8">
                  <c:v>87</c:v>
                </c:pt>
                <c:pt idx="10">
                  <c:v>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F93-4D02-A4D8-C8BFE2F9E52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2">
                  <c:v>81</c:v>
                </c:pt>
                <c:pt idx="3">
                  <c:v>83</c:v>
                </c:pt>
                <c:pt idx="6">
                  <c:v>82</c:v>
                </c:pt>
                <c:pt idx="9">
                  <c:v>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F93-4D02-A4D8-C8BFE2F9E52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Лист1!$E$2:$E$13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3-6F93-4D02-A4D8-C8BFE2F9E52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вызывающий беспокойство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Лист1!$F$2:$F$13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4-6F93-4D02-A4D8-C8BFE2F9E521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Лист1!$G$2:$G$13</c:f>
              <c:numCache>
                <c:formatCode>General</c:formatCode>
                <c:ptCount val="12"/>
                <c:pt idx="7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F93-4D02-A4D8-C8BFE2F9E521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очень плохой</c:v>
                </c:pt>
              </c:strCache>
            </c:strRef>
          </c:tx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smtClean="0"/>
                      <a:t>6</a:t>
                    </a:r>
                    <a:r>
                      <a:rPr lang="ru-RU" smtClean="0"/>
                      <a:t>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F93-4D02-A4D8-C8BFE2F9E5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Лист1!$H$2:$H$13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7-6F93-4D02-A4D8-C8BFE2F9E521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Критичный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Лист1!$I$2:$I$13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8-6F93-4D02-A4D8-C8BFE2F9E5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8270848"/>
        <c:axId val="135332416"/>
      </c:barChart>
      <c:catAx>
        <c:axId val="24827084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35332416"/>
        <c:crosses val="autoZero"/>
        <c:auto val="1"/>
        <c:lblAlgn val="ctr"/>
        <c:lblOffset val="100"/>
        <c:noMultiLvlLbl val="0"/>
      </c:catAx>
      <c:valAx>
        <c:axId val="13533241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48270848"/>
        <c:crosses val="autoZero"/>
        <c:crossBetween val="between"/>
      </c:valAx>
      <c:spPr>
        <a:solidFill>
          <a:schemeClr val="accent1">
            <a:lumMod val="50000"/>
          </a:schemeClr>
        </a:solidFill>
      </c:spPr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4174044122863023"/>
          <c:y val="2.4122807017543858E-2"/>
          <c:w val="0.55990293443049355"/>
          <c:h val="0.9147843279458487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Лист1!$B$2:$B$24</c:f>
              <c:numCache>
                <c:formatCode>General</c:formatCode>
                <c:ptCount val="23"/>
                <c:pt idx="0">
                  <c:v>92</c:v>
                </c:pt>
                <c:pt idx="1">
                  <c:v>91</c:v>
                </c:pt>
                <c:pt idx="2">
                  <c:v>94</c:v>
                </c:pt>
                <c:pt idx="7">
                  <c:v>97</c:v>
                </c:pt>
                <c:pt idx="12">
                  <c:v>92</c:v>
                </c:pt>
                <c:pt idx="15">
                  <c:v>90</c:v>
                </c:pt>
                <c:pt idx="18">
                  <c:v>95</c:v>
                </c:pt>
                <c:pt idx="20">
                  <c:v>92</c:v>
                </c:pt>
                <c:pt idx="21">
                  <c:v>99</c:v>
                </c:pt>
                <c:pt idx="22">
                  <c:v>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DD-4C4A-8EC1-27BEE88499B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очень 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Лист1!$C$2:$C$24</c:f>
              <c:numCache>
                <c:formatCode>General</c:formatCode>
                <c:ptCount val="23"/>
                <c:pt idx="9">
                  <c:v>89</c:v>
                </c:pt>
                <c:pt idx="11">
                  <c:v>89</c:v>
                </c:pt>
                <c:pt idx="14">
                  <c:v>87</c:v>
                </c:pt>
                <c:pt idx="19">
                  <c:v>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EDD-4C4A-8EC1-27BEE88499B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Лист1!$D$2:$D$24</c:f>
              <c:numCache>
                <c:formatCode>General</c:formatCode>
                <c:ptCount val="23"/>
                <c:pt idx="3">
                  <c:v>82</c:v>
                </c:pt>
                <c:pt idx="4">
                  <c:v>82</c:v>
                </c:pt>
                <c:pt idx="6">
                  <c:v>83</c:v>
                </c:pt>
                <c:pt idx="17">
                  <c:v>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EDD-4C4A-8EC1-27BEE88499B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Лист1!$E$2:$E$24</c:f>
              <c:numCache>
                <c:formatCode>General</c:formatCode>
                <c:ptCount val="23"/>
                <c:pt idx="5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EDD-4C4A-8EC1-27BEE88499BD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вызывающий беспокойство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Лист1!$F$2:$F$24</c:f>
              <c:numCache>
                <c:formatCode>General</c:formatCode>
                <c:ptCount val="23"/>
                <c:pt idx="8">
                  <c:v>74</c:v>
                </c:pt>
                <c:pt idx="10">
                  <c:v>74</c:v>
                </c:pt>
                <c:pt idx="16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EDD-4C4A-8EC1-27BEE88499BD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Лист1!$G$2:$G$24</c:f>
              <c:numCache>
                <c:formatCode>General</c:formatCode>
                <c:ptCount val="23"/>
                <c:pt idx="13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EDD-4C4A-8EC1-27BEE88499BD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очень плохой</c:v>
                </c:pt>
              </c:strCache>
            </c:strRef>
          </c:tx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EDD-4C4A-8EC1-27BEE88499B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Лист1!$H$2:$H$24</c:f>
              <c:numCache>
                <c:formatCode>General</c:formatCode>
                <c:ptCount val="23"/>
              </c:numCache>
            </c:numRef>
          </c:val>
          <c:extLst>
            <c:ext xmlns:c16="http://schemas.microsoft.com/office/drawing/2014/chart" uri="{C3380CC4-5D6E-409C-BE32-E72D297353CC}">
              <c16:uniqueId val="{00000007-2EDD-4C4A-8EC1-27BEE88499BD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критичный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Лист1!$I$2:$I$24</c:f>
              <c:numCache>
                <c:formatCode>General</c:formatCode>
                <c:ptCount val="23"/>
              </c:numCache>
            </c:numRef>
          </c:val>
          <c:extLst>
            <c:ext xmlns:c16="http://schemas.microsoft.com/office/drawing/2014/chart" uri="{C3380CC4-5D6E-409C-BE32-E72D297353CC}">
              <c16:uniqueId val="{00000008-2EDD-4C4A-8EC1-27BEE88499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8271872"/>
        <c:axId val="135339328"/>
      </c:barChart>
      <c:catAx>
        <c:axId val="24827187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35339328"/>
        <c:crosses val="autoZero"/>
        <c:auto val="1"/>
        <c:lblAlgn val="ctr"/>
        <c:lblOffset val="100"/>
        <c:noMultiLvlLbl val="0"/>
      </c:catAx>
      <c:valAx>
        <c:axId val="13533932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48271872"/>
        <c:crosses val="autoZero"/>
        <c:crossBetween val="between"/>
      </c:valAx>
      <c:spPr>
        <a:solidFill>
          <a:schemeClr val="accent1">
            <a:lumMod val="50000"/>
          </a:schemeClr>
        </a:solidFill>
      </c:spPr>
    </c:plotArea>
    <c:legend>
      <c:legendPos val="r"/>
      <c:layout>
        <c:manualLayout>
          <c:xMode val="edge"/>
          <c:yMode val="edge"/>
          <c:x val="0.82791965193540018"/>
          <c:y val="3.9727862964497845E-2"/>
          <c:w val="0.16307133905559101"/>
          <c:h val="0.8942284845973200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 baseline="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3">
                  <c:v>94</c:v>
                </c:pt>
                <c:pt idx="10">
                  <c:v>95</c:v>
                </c:pt>
                <c:pt idx="11">
                  <c:v>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F93-4D02-A4D8-C8BFE2F9E52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очень 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87</c:v>
                </c:pt>
                <c:pt idx="4">
                  <c:v>85</c:v>
                </c:pt>
                <c:pt idx="5">
                  <c:v>89</c:v>
                </c:pt>
                <c:pt idx="7">
                  <c:v>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F93-4D02-A4D8-C8BFE2F9E52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1">
                  <c:v>83</c:v>
                </c:pt>
                <c:pt idx="2">
                  <c:v>80</c:v>
                </c:pt>
                <c:pt idx="6">
                  <c:v>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F93-4D02-A4D8-C8BFE2F9E52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Лист1!$E$2:$E$13</c:f>
              <c:numCache>
                <c:formatCode>General</c:formatCode>
                <c:ptCount val="12"/>
                <c:pt idx="8">
                  <c:v>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F93-4D02-A4D8-C8BFE2F9E52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вызывающий беспокойство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Лист1!$F$2:$F$13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4-6F93-4D02-A4D8-C8BFE2F9E521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Лист1!$G$2:$G$13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5-6F93-4D02-A4D8-C8BFE2F9E521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очень плохой</c:v>
                </c:pt>
              </c:strCache>
            </c:strRef>
          </c:tx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smtClean="0"/>
                      <a:t>6</a:t>
                    </a:r>
                    <a:r>
                      <a:rPr lang="ru-RU" smtClean="0"/>
                      <a:t>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F93-4D02-A4D8-C8BFE2F9E5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Лист1!$H$2:$H$13</c:f>
              <c:numCache>
                <c:formatCode>General</c:formatCode>
                <c:ptCount val="12"/>
                <c:pt idx="9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6F93-4D02-A4D8-C8BFE2F9E521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Критичный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Лист1!$I$2:$I$13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8-6F93-4D02-A4D8-C8BFE2F9E5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9476096"/>
        <c:axId val="135332992"/>
      </c:barChart>
      <c:catAx>
        <c:axId val="24947609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35332992"/>
        <c:crosses val="autoZero"/>
        <c:auto val="1"/>
        <c:lblAlgn val="ctr"/>
        <c:lblOffset val="100"/>
        <c:noMultiLvlLbl val="0"/>
      </c:catAx>
      <c:valAx>
        <c:axId val="13533299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49476096"/>
        <c:crosses val="autoZero"/>
        <c:crossBetween val="between"/>
      </c:valAx>
      <c:spPr>
        <a:solidFill>
          <a:schemeClr val="accent1">
            <a:lumMod val="50000"/>
          </a:schemeClr>
        </a:solidFill>
      </c:spPr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4174044122863023"/>
          <c:y val="2.4122807017543858E-2"/>
          <c:w val="0.55990293443049355"/>
          <c:h val="0.9147843279458487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Лист1!$B$2:$B$24</c:f>
              <c:numCache>
                <c:formatCode>General</c:formatCode>
                <c:ptCount val="23"/>
                <c:pt idx="0">
                  <c:v>93</c:v>
                </c:pt>
                <c:pt idx="6">
                  <c:v>94</c:v>
                </c:pt>
                <c:pt idx="7">
                  <c:v>90</c:v>
                </c:pt>
                <c:pt idx="15">
                  <c:v>97</c:v>
                </c:pt>
                <c:pt idx="16">
                  <c:v>0</c:v>
                </c:pt>
                <c:pt idx="17">
                  <c:v>97</c:v>
                </c:pt>
                <c:pt idx="18">
                  <c:v>95</c:v>
                </c:pt>
                <c:pt idx="19">
                  <c:v>93</c:v>
                </c:pt>
                <c:pt idx="20">
                  <c:v>98</c:v>
                </c:pt>
                <c:pt idx="22">
                  <c:v>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CEA-4184-8D6D-7F7B0B3BFE9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очень 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Лист1!$C$2:$C$24</c:f>
              <c:numCache>
                <c:formatCode>General</c:formatCode>
                <c:ptCount val="23"/>
                <c:pt idx="2">
                  <c:v>88</c:v>
                </c:pt>
                <c:pt idx="5">
                  <c:v>89</c:v>
                </c:pt>
                <c:pt idx="9">
                  <c:v>89</c:v>
                </c:pt>
                <c:pt idx="11">
                  <c:v>85</c:v>
                </c:pt>
                <c:pt idx="12">
                  <c:v>88</c:v>
                </c:pt>
                <c:pt idx="13">
                  <c:v>88</c:v>
                </c:pt>
                <c:pt idx="21">
                  <c:v>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CEA-4184-8D6D-7F7B0B3BFE9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Лист1!$D$2:$D$24</c:f>
              <c:numCache>
                <c:formatCode>General</c:formatCode>
                <c:ptCount val="23"/>
              </c:numCache>
            </c:numRef>
          </c:val>
          <c:extLst>
            <c:ext xmlns:c16="http://schemas.microsoft.com/office/drawing/2014/chart" uri="{C3380CC4-5D6E-409C-BE32-E72D297353CC}">
              <c16:uniqueId val="{00000002-BCEA-4184-8D6D-7F7B0B3BFE9E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Лист1!$E$2:$E$24</c:f>
              <c:numCache>
                <c:formatCode>General</c:formatCode>
                <c:ptCount val="23"/>
                <c:pt idx="4">
                  <c:v>76</c:v>
                </c:pt>
                <c:pt idx="8">
                  <c:v>75</c:v>
                </c:pt>
                <c:pt idx="10">
                  <c:v>78</c:v>
                </c:pt>
                <c:pt idx="14">
                  <c:v>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CEA-4184-8D6D-7F7B0B3BFE9E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вызывающий беспокойство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Лист1!$F$2:$F$24</c:f>
              <c:numCache>
                <c:formatCode>General</c:formatCode>
                <c:ptCount val="23"/>
                <c:pt idx="1">
                  <c:v>74</c:v>
                </c:pt>
                <c:pt idx="1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CEA-4184-8D6D-7F7B0B3BFE9E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Лист1!$G$2:$G$24</c:f>
              <c:numCache>
                <c:formatCode>General</c:formatCode>
                <c:ptCount val="23"/>
              </c:numCache>
            </c:numRef>
          </c:val>
          <c:extLst>
            <c:ext xmlns:c16="http://schemas.microsoft.com/office/drawing/2014/chart" uri="{C3380CC4-5D6E-409C-BE32-E72D297353CC}">
              <c16:uniqueId val="{00000005-BCEA-4184-8D6D-7F7B0B3BFE9E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очень плохой</c:v>
                </c:pt>
              </c:strCache>
            </c:strRef>
          </c:tx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CEA-4184-8D6D-7F7B0B3BFE9E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Лист1!$H$2:$H$24</c:f>
              <c:numCache>
                <c:formatCode>General</c:formatCode>
                <c:ptCount val="23"/>
                <c:pt idx="3">
                  <c:v>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CEA-4184-8D6D-7F7B0B3BFE9E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критичный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Лист1!$I$2:$I$24</c:f>
              <c:numCache>
                <c:formatCode>General</c:formatCode>
                <c:ptCount val="23"/>
              </c:numCache>
            </c:numRef>
          </c:val>
          <c:extLst>
            <c:ext xmlns:c16="http://schemas.microsoft.com/office/drawing/2014/chart" uri="{C3380CC4-5D6E-409C-BE32-E72D297353CC}">
              <c16:uniqueId val="{00000008-BCEA-4184-8D6D-7F7B0B3BFE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3157248"/>
        <c:axId val="141201344"/>
      </c:barChart>
      <c:catAx>
        <c:axId val="22315724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41201344"/>
        <c:crosses val="autoZero"/>
        <c:auto val="1"/>
        <c:lblAlgn val="ctr"/>
        <c:lblOffset val="100"/>
        <c:noMultiLvlLbl val="0"/>
      </c:catAx>
      <c:valAx>
        <c:axId val="14120134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23157248"/>
        <c:crosses val="autoZero"/>
        <c:crossBetween val="between"/>
      </c:valAx>
      <c:spPr>
        <a:solidFill>
          <a:schemeClr val="accent1">
            <a:lumMod val="50000"/>
          </a:schemeClr>
        </a:solidFill>
      </c:spPr>
    </c:plotArea>
    <c:legend>
      <c:legendPos val="r"/>
      <c:layout>
        <c:manualLayout>
          <c:xMode val="edge"/>
          <c:yMode val="edge"/>
          <c:x val="0.82791965193540018"/>
          <c:y val="3.9727862964497845E-2"/>
          <c:w val="0.16307133905559101"/>
          <c:h val="0.8942284845973200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 baseline="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3">
                  <c:v>97</c:v>
                </c:pt>
                <c:pt idx="5">
                  <c:v>90</c:v>
                </c:pt>
                <c:pt idx="7">
                  <c:v>94</c:v>
                </c:pt>
                <c:pt idx="10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F93-4D02-A4D8-C8BFE2F9E52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очень 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85</c:v>
                </c:pt>
                <c:pt idx="1">
                  <c:v>87</c:v>
                </c:pt>
                <c:pt idx="4">
                  <c:v>85</c:v>
                </c:pt>
                <c:pt idx="9">
                  <c:v>89</c:v>
                </c:pt>
                <c:pt idx="11">
                  <c:v>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F93-4D02-A4D8-C8BFE2F9E52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2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F93-4D02-A4D8-C8BFE2F9E52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Лист1!$E$2:$E$13</c:f>
              <c:numCache>
                <c:formatCode>General</c:formatCode>
                <c:ptCount val="12"/>
                <c:pt idx="6">
                  <c:v>75</c:v>
                </c:pt>
                <c:pt idx="8">
                  <c:v>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F93-4D02-A4D8-C8BFE2F9E52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вызывающий беспокойство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Лист1!$F$2:$F$13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4-6F93-4D02-A4D8-C8BFE2F9E521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Лист1!$G$2:$G$13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5-6F93-4D02-A4D8-C8BFE2F9E521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очень плохой</c:v>
                </c:pt>
              </c:strCache>
            </c:strRef>
          </c:tx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smtClean="0"/>
                      <a:t>6</a:t>
                    </a:r>
                    <a:r>
                      <a:rPr lang="ru-RU" smtClean="0"/>
                      <a:t>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F93-4D02-A4D8-C8BFE2F9E5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Лист1!$H$2:$H$13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7-6F93-4D02-A4D8-C8BFE2F9E521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Критичный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Лист1!$I$2:$I$13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8-6F93-4D02-A4D8-C8BFE2F9E5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3156736"/>
        <c:axId val="135335296"/>
      </c:barChart>
      <c:catAx>
        <c:axId val="2231567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35335296"/>
        <c:crosses val="autoZero"/>
        <c:auto val="1"/>
        <c:lblAlgn val="ctr"/>
        <c:lblOffset val="100"/>
        <c:noMultiLvlLbl val="0"/>
      </c:catAx>
      <c:valAx>
        <c:axId val="13533529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23156736"/>
        <c:crosses val="autoZero"/>
        <c:crossBetween val="between"/>
      </c:valAx>
      <c:spPr>
        <a:solidFill>
          <a:schemeClr val="accent1">
            <a:lumMod val="50000"/>
          </a:schemeClr>
        </a:solidFill>
      </c:spPr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4174044122863023"/>
          <c:y val="2.4122807017543858E-2"/>
          <c:w val="0.55990293443049355"/>
          <c:h val="0.9147843279458487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Лист1!$B$2:$B$24</c:f>
              <c:numCache>
                <c:formatCode>General</c:formatCode>
                <c:ptCount val="23"/>
                <c:pt idx="6">
                  <c:v>97</c:v>
                </c:pt>
                <c:pt idx="8">
                  <c:v>91</c:v>
                </c:pt>
                <c:pt idx="9">
                  <c:v>92</c:v>
                </c:pt>
                <c:pt idx="12">
                  <c:v>92</c:v>
                </c:pt>
                <c:pt idx="13">
                  <c:v>98</c:v>
                </c:pt>
                <c:pt idx="18">
                  <c:v>92</c:v>
                </c:pt>
                <c:pt idx="19">
                  <c:v>93</c:v>
                </c:pt>
                <c:pt idx="20">
                  <c:v>91</c:v>
                </c:pt>
                <c:pt idx="21">
                  <c:v>93</c:v>
                </c:pt>
                <c:pt idx="22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DD-4C4A-8EC1-27BEE88499B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очень 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Лист1!$C$2:$C$24</c:f>
              <c:numCache>
                <c:formatCode>General</c:formatCode>
                <c:ptCount val="23"/>
                <c:pt idx="2">
                  <c:v>86</c:v>
                </c:pt>
                <c:pt idx="11">
                  <c:v>89</c:v>
                </c:pt>
                <c:pt idx="14">
                  <c:v>89</c:v>
                </c:pt>
                <c:pt idx="15">
                  <c:v>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EDD-4C4A-8EC1-27BEE88499B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Лист1!$D$2:$D$24</c:f>
              <c:numCache>
                <c:formatCode>General</c:formatCode>
                <c:ptCount val="23"/>
                <c:pt idx="1">
                  <c:v>81</c:v>
                </c:pt>
                <c:pt idx="17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EDD-4C4A-8EC1-27BEE88499B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Лист1!$E$2:$E$24</c:f>
              <c:numCache>
                <c:formatCode>General</c:formatCode>
                <c:ptCount val="23"/>
                <c:pt idx="0">
                  <c:v>79</c:v>
                </c:pt>
                <c:pt idx="7">
                  <c:v>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EDD-4C4A-8EC1-27BEE88499BD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вызывающий беспокойство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Лист1!$F$2:$F$24</c:f>
              <c:numCache>
                <c:formatCode>General</c:formatCode>
                <c:ptCount val="23"/>
                <c:pt idx="4">
                  <c:v>75</c:v>
                </c:pt>
                <c:pt idx="10">
                  <c:v>74</c:v>
                </c:pt>
                <c:pt idx="16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EDD-4C4A-8EC1-27BEE88499BD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Лист1!$G$2:$G$24</c:f>
              <c:numCache>
                <c:formatCode>General</c:formatCode>
                <c:ptCount val="23"/>
                <c:pt idx="5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EDD-4C4A-8EC1-27BEE88499BD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очень плохой</c:v>
                </c:pt>
              </c:strCache>
            </c:strRef>
          </c:tx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EDD-4C4A-8EC1-27BEE88499B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Лист1!$H$2:$H$24</c:f>
              <c:numCache>
                <c:formatCode>General</c:formatCode>
                <c:ptCount val="23"/>
              </c:numCache>
            </c:numRef>
          </c:val>
          <c:extLst>
            <c:ext xmlns:c16="http://schemas.microsoft.com/office/drawing/2014/chart" uri="{C3380CC4-5D6E-409C-BE32-E72D297353CC}">
              <c16:uniqueId val="{00000007-2EDD-4C4A-8EC1-27BEE88499BD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критичный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Лист1!$A$2:$A$24</c:f>
              <c:strCache>
                <c:ptCount val="23"/>
                <c:pt idx="0">
                  <c:v>Лузгиновский КДЦ</c:v>
                </c:pt>
                <c:pt idx="1">
                  <c:v>Харайский СК</c:v>
                </c:pt>
                <c:pt idx="2">
                  <c:v>Майский КДЦ</c:v>
                </c:pt>
                <c:pt idx="3">
                  <c:v>Абрамовский СК</c:v>
                </c:pt>
                <c:pt idx="4">
                  <c:v>Усть-Алтанский КДЦ</c:v>
                </c:pt>
                <c:pt idx="5">
                  <c:v>Рассветский СК</c:v>
                </c:pt>
                <c:pt idx="6">
                  <c:v>Ирхидейский КДЦ</c:v>
                </c:pt>
                <c:pt idx="7">
                  <c:v>Бильчирский КДЦ</c:v>
                </c:pt>
                <c:pt idx="8">
                  <c:v>Кутанский СК</c:v>
                </c:pt>
                <c:pt idx="9">
                  <c:v>Приморский КДЦ</c:v>
                </c:pt>
                <c:pt idx="10">
                  <c:v>Обусинский КДЦ</c:v>
                </c:pt>
                <c:pt idx="11">
                  <c:v>Борохальский СК</c:v>
                </c:pt>
                <c:pt idx="12">
                  <c:v>Горхонский СК</c:v>
                </c:pt>
                <c:pt idx="13">
                  <c:v>Ново-Ленинский КДЦ</c:v>
                </c:pt>
                <c:pt idx="14">
                  <c:v>Улейский КДЦ</c:v>
                </c:pt>
                <c:pt idx="15">
                  <c:v>Бурят-Янгутский КДЦ</c:v>
                </c:pt>
                <c:pt idx="16">
                  <c:v>Онгосорский СК</c:v>
                </c:pt>
                <c:pt idx="17">
                  <c:v>Хоктинский КДЦ</c:v>
                </c:pt>
                <c:pt idx="18">
                  <c:v>Онгойский СК</c:v>
                </c:pt>
                <c:pt idx="19">
                  <c:v>Мольтинский СК</c:v>
                </c:pt>
                <c:pt idx="20">
                  <c:v>Русско-Янгутский КДЦ</c:v>
                </c:pt>
                <c:pt idx="21">
                  <c:v>Прохоровский СК</c:v>
                </c:pt>
                <c:pt idx="22">
                  <c:v>Грязнушенский СК</c:v>
                </c:pt>
              </c:strCache>
            </c:strRef>
          </c:cat>
          <c:val>
            <c:numRef>
              <c:f>Лист1!$I$2:$I$24</c:f>
              <c:numCache>
                <c:formatCode>General</c:formatCode>
                <c:ptCount val="23"/>
                <c:pt idx="3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EDD-4C4A-8EC1-27BEE88499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7985664"/>
        <c:axId val="276611648"/>
      </c:barChart>
      <c:catAx>
        <c:axId val="2479856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276611648"/>
        <c:crosses val="autoZero"/>
        <c:auto val="1"/>
        <c:lblAlgn val="ctr"/>
        <c:lblOffset val="100"/>
        <c:noMultiLvlLbl val="0"/>
      </c:catAx>
      <c:valAx>
        <c:axId val="27661164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47985664"/>
        <c:crosses val="autoZero"/>
        <c:crossBetween val="between"/>
      </c:valAx>
      <c:spPr>
        <a:solidFill>
          <a:schemeClr val="accent1">
            <a:lumMod val="50000"/>
          </a:schemeClr>
        </a:solidFill>
      </c:spPr>
    </c:plotArea>
    <c:legend>
      <c:legendPos val="r"/>
      <c:layout>
        <c:manualLayout>
          <c:xMode val="edge"/>
          <c:yMode val="edge"/>
          <c:x val="0.82791965193540018"/>
          <c:y val="3.9727862964497845E-2"/>
          <c:w val="0.16307133905559101"/>
          <c:h val="0.8942284845973200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 baseline="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отличный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3">
                  <c:v>97</c:v>
                </c:pt>
                <c:pt idx="5">
                  <c:v>92</c:v>
                </c:pt>
                <c:pt idx="7">
                  <c:v>98</c:v>
                </c:pt>
                <c:pt idx="10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F93-4D02-A4D8-C8BFE2F9E52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очень 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6">
                  <c:v>88</c:v>
                </c:pt>
                <c:pt idx="8">
                  <c:v>89</c:v>
                </c:pt>
                <c:pt idx="9">
                  <c:v>86</c:v>
                </c:pt>
                <c:pt idx="11">
                  <c:v>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F93-4D02-A4D8-C8BFE2F9E52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хороший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0">
                  <c:v>80</c:v>
                </c:pt>
                <c:pt idx="4">
                  <c:v>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F93-4D02-A4D8-C8BFE2F9E52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Лист1!$E$2:$E$13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3-6F93-4D02-A4D8-C8BFE2F9E52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вызывающий беспокойство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Лист1!$F$2:$F$13</c:f>
              <c:numCache>
                <c:formatCode>General</c:formatCode>
                <c:ptCount val="12"/>
                <c:pt idx="2">
                  <c:v>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F93-4D02-A4D8-C8BFE2F9E521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плохой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Лист1!$G$2:$G$13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5-6F93-4D02-A4D8-C8BFE2F9E521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очень плохой</c:v>
                </c:pt>
              </c:strCache>
            </c:strRef>
          </c:tx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smtClean="0"/>
                      <a:t>6</a:t>
                    </a:r>
                    <a:r>
                      <a:rPr lang="ru-RU" smtClean="0"/>
                      <a:t>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F93-4D02-A4D8-C8BFE2F9E5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Лист1!$H$2:$H$13</c:f>
              <c:numCache>
                <c:formatCode>General</c:formatCode>
                <c:ptCount val="12"/>
                <c:pt idx="1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6F93-4D02-A4D8-C8BFE2F9E521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Критичный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Лузгиновский КДЦ</c:v>
                </c:pt>
                <c:pt idx="1">
                  <c:v>Майский КДЦ</c:v>
                </c:pt>
                <c:pt idx="2">
                  <c:v>Усть-Алтанский КДЦ</c:v>
                </c:pt>
                <c:pt idx="3">
                  <c:v>Ирхидейский КДЦ</c:v>
                </c:pt>
                <c:pt idx="4">
                  <c:v>Бильчирский КДЦ</c:v>
                </c:pt>
                <c:pt idx="5">
                  <c:v>Приморский КДЦ</c:v>
                </c:pt>
                <c:pt idx="6">
                  <c:v>Обусинский КДЦ</c:v>
                </c:pt>
                <c:pt idx="7">
                  <c:v>Ново-Ленинский КДЦ</c:v>
                </c:pt>
                <c:pt idx="8">
                  <c:v>Улейский КДЦ</c:v>
                </c:pt>
                <c:pt idx="9">
                  <c:v>Бурят-Янгутский КДЦ</c:v>
                </c:pt>
                <c:pt idx="10">
                  <c:v>Хоктинский КДЦ</c:v>
                </c:pt>
                <c:pt idx="11">
                  <c:v>Русско-Янгутский КДЦ</c:v>
                </c:pt>
              </c:strCache>
            </c:strRef>
          </c:cat>
          <c:val>
            <c:numRef>
              <c:f>Лист1!$I$2:$I$13</c:f>
              <c:numCache>
                <c:formatCode>General</c:formatCode>
                <c:ptCount val="12"/>
              </c:numCache>
            </c:numRef>
          </c:val>
          <c:extLst>
            <c:ext xmlns:c16="http://schemas.microsoft.com/office/drawing/2014/chart" uri="{C3380CC4-5D6E-409C-BE32-E72D297353CC}">
              <c16:uniqueId val="{00000008-6F93-4D02-A4D8-C8BFE2F9E5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76684800"/>
        <c:axId val="276613376"/>
      </c:barChart>
      <c:catAx>
        <c:axId val="27668480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276613376"/>
        <c:crosses val="autoZero"/>
        <c:auto val="1"/>
        <c:lblAlgn val="ctr"/>
        <c:lblOffset val="100"/>
        <c:noMultiLvlLbl val="0"/>
      </c:catAx>
      <c:valAx>
        <c:axId val="27661337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76684800"/>
        <c:crosses val="autoZero"/>
        <c:crossBetween val="between"/>
      </c:valAx>
      <c:spPr>
        <a:solidFill>
          <a:schemeClr val="accent1">
            <a:lumMod val="50000"/>
          </a:schemeClr>
        </a:solidFill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051" cy="51165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2194" y="0"/>
            <a:ext cx="3077051" cy="51165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22AB80A5-7BAA-4E42-8C1F-90C21A432AD6}" type="datetimeFigureOut">
              <a:rPr lang="ru-RU" smtClean="0"/>
              <a:pPr/>
              <a:t>25.11.2022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089" y="4860687"/>
            <a:ext cx="5680710" cy="4604861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19598"/>
            <a:ext cx="3077051" cy="51165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2194" y="9719598"/>
            <a:ext cx="3077051" cy="51165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5C5E98C0-B1DE-40CA-B569-33E6B738D4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788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11/25/2022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457200"/>
            <a:ext cx="8458200" cy="541019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мониторинг удовлетворенности населения качеством услуг, </a:t>
            </a:r>
            <a:b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предоставляемых в сфере культуры в </a:t>
            </a:r>
            <a:b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2022 году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04800"/>
            <a:ext cx="8382000" cy="600456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Цель опроса: </a:t>
            </a:r>
          </a:p>
          <a:p>
            <a:pPr marL="137160" indent="0"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оценка отдельных аспектов качества предоставления услуг в сфере культуры и степень удовлетворенности населения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Осинского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муниципального района качеством услуг, предоставляемых учреждениями культуры, а также выделение наиболее важных критериев деятельности учреждения с позиции потребителей.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533400"/>
            <a:ext cx="8458200" cy="548640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13716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Целевой показатель «удовлетворенность населения качеством предоставления услуг в сфере культуры оценивался по результатам опроса (в форме анкетирования) граждан о качестве и доступности предоставления услуг в учреждении с максимальным значением показателя 100%.</a:t>
            </a:r>
          </a:p>
          <a:p>
            <a:pPr marL="13716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8683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Группа факторов (аспект обслуживания)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8458200" cy="5394960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endParaRPr lang="ru-RU" dirty="0" smtClean="0"/>
          </a:p>
          <a:p>
            <a:pPr marL="137160" indent="0"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1.Условия доступа в учреждение культуры (режим работы учреждения, условия доступа для потребителей с ограниченными возможностями здоровья и др.);</a:t>
            </a:r>
          </a:p>
          <a:p>
            <a:pPr marL="137160" indent="0" algn="just"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	2.</a:t>
            </a:r>
            <a:r>
              <a:rPr lang="ru-RU" sz="6200" dirty="0" smtClean="0">
                <a:cs typeface="Times New Roman" pitchFamily="18" charset="0"/>
              </a:rPr>
              <a:t>Устраивает </a:t>
            </a:r>
            <a:r>
              <a:rPr lang="ru-RU" sz="6200" dirty="0">
                <a:cs typeface="Times New Roman" pitchFamily="18" charset="0"/>
              </a:rPr>
              <a:t>ли Вас работа клубных учреждений в период пандемии (</a:t>
            </a:r>
            <a:r>
              <a:rPr lang="ru-RU" sz="6200" dirty="0" smtClean="0">
                <a:cs typeface="Times New Roman" pitchFamily="18" charset="0"/>
              </a:rPr>
              <a:t>онлайн-мероприятия);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6200" dirty="0">
                <a:cs typeface="Times New Roman" pitchFamily="18" charset="0"/>
              </a:rPr>
              <a:t>3. Открытость и доступность информации об учреждении, его ресурсах и предоставляемых услугах, в том числе в электронной форме</a:t>
            </a:r>
            <a:r>
              <a:rPr lang="ru-RU" sz="6200" dirty="0" smtClean="0">
                <a:cs typeface="Times New Roman" pitchFamily="18" charset="0"/>
              </a:rPr>
              <a:t>;</a:t>
            </a:r>
          </a:p>
          <a:p>
            <a:pPr marL="137160" indent="0" algn="just">
              <a:buNone/>
            </a:pPr>
            <a:r>
              <a:rPr lang="ru-RU" sz="6200" dirty="0" smtClean="0">
                <a:cs typeface="Times New Roman" pitchFamily="18" charset="0"/>
              </a:rPr>
              <a:t>           </a:t>
            </a:r>
            <a:r>
              <a:rPr lang="ru-RU" sz="6200" dirty="0" smtClean="0">
                <a:cs typeface="Times New Roman" pitchFamily="18" charset="0"/>
              </a:rPr>
              <a:t> </a:t>
            </a:r>
            <a:r>
              <a:rPr lang="ru-RU" sz="6200" dirty="0" smtClean="0">
                <a:cs typeface="Times New Roman" pitchFamily="18" charset="0"/>
              </a:rPr>
              <a:t>4. Место </a:t>
            </a:r>
            <a:r>
              <a:rPr lang="ru-RU" sz="6200" dirty="0">
                <a:cs typeface="Times New Roman" pitchFamily="18" charset="0"/>
              </a:rPr>
              <a:t>оказания услуг (комфортность условий)</a:t>
            </a:r>
            <a:endParaRPr lang="ru-RU" sz="6200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	5.Техническое оснащение учреждения культуры;</a:t>
            </a:r>
          </a:p>
          <a:p>
            <a:pPr marL="137160" indent="0" algn="just"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	6.Оценка действий персонала по оказанию услуги (доброжелательность, вежливость, компетентность);</a:t>
            </a:r>
          </a:p>
          <a:p>
            <a:pPr marL="137160" indent="0" algn="just"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	7.Порядок подачи, регистрации и рассмотрения жалоб и предложений по улучшению работы учреждения культуры;</a:t>
            </a:r>
          </a:p>
          <a:p>
            <a:pPr marL="137160" indent="0" algn="just"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	8.Доступность стоимости услуг, предоставляемых учреждением культуры;</a:t>
            </a:r>
          </a:p>
          <a:p>
            <a:pPr marL="137160" indent="0" algn="just"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	9.Разнообразие услуг, предоставляемых учреждением культуры (репертуара, выставок, в том числе документальных, форм проведения мероприятий, в том числе информационного характера; эстетичность оформления мероприятий, выставок и др.).</a:t>
            </a:r>
          </a:p>
          <a:p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04800"/>
            <a:ext cx="8382000" cy="609600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Всего  в опросе приняло участие  340 человек. </a:t>
            </a:r>
          </a:p>
          <a:p>
            <a:pPr marL="137160" indent="0" algn="ctr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 них 218 женщин, 122 мужчин </a:t>
            </a:r>
          </a:p>
          <a:p>
            <a:pPr marL="137160" indent="0" algn="ct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Возрастая категория: </a:t>
            </a:r>
          </a:p>
          <a:p>
            <a:pPr marL="13716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ctr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Социальная категория:</a:t>
            </a:r>
          </a:p>
          <a:p>
            <a:pPr marL="13716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129713"/>
              </p:ext>
            </p:extLst>
          </p:nvPr>
        </p:nvGraphicFramePr>
        <p:xfrm>
          <a:off x="423890" y="1905000"/>
          <a:ext cx="8382000" cy="757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1885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14-18 – 20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30-39 – 76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50-59 – 70</a:t>
                      </a:r>
                      <a:endParaRPr lang="ru-R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914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19-29 - 31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40-49 – 82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60 и старше – 61</a:t>
                      </a:r>
                      <a:endParaRPr lang="ru-R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771667"/>
              </p:ext>
            </p:extLst>
          </p:nvPr>
        </p:nvGraphicFramePr>
        <p:xfrm>
          <a:off x="423890" y="3581400"/>
          <a:ext cx="8382000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5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5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5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Учащийся,</a:t>
                      </a:r>
                      <a:r>
                        <a:rPr lang="ru-RU" b="0" baseline="0" dirty="0" smtClean="0"/>
                        <a:t> студент – 20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Рабочий – 159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Временно неработающий – 19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Предприниматель – 8</a:t>
                      </a:r>
                      <a:endParaRPr lang="ru-R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Домохозяйка – 25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Служащий - 35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Пенсионер – 72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/>
                        <a:t>Другое – 2</a:t>
                      </a:r>
                      <a:endParaRPr lang="ru-RU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54139" y="4866640"/>
            <a:ext cx="1514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Образование:</a:t>
            </a:r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540954"/>
              </p:ext>
            </p:extLst>
          </p:nvPr>
        </p:nvGraphicFramePr>
        <p:xfrm>
          <a:off x="382043" y="5334000"/>
          <a:ext cx="8458197" cy="1016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3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3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5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193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0561">
                <a:tc>
                  <a:txBody>
                    <a:bodyPr/>
                    <a:lstStyle/>
                    <a:p>
                      <a:r>
                        <a:rPr lang="ru-RU" dirty="0" smtClean="0"/>
                        <a:t>Высшее - 36</a:t>
                      </a:r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dirty="0" smtClean="0"/>
                        <a:t>Среднее специальное -  178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Полное (общее) среднее – 61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839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Неполное среднее - 55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Начальное - 10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Интерпретация значений коэффициента удовлетворенности :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0901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90 - отличный</a:t>
            </a:r>
          </a:p>
          <a:p>
            <a:r>
              <a:rPr lang="ru-RU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85 - очень хороший</a:t>
            </a:r>
          </a:p>
          <a:p>
            <a:r>
              <a:rPr lang="ru-RU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80 - хороший</a:t>
            </a:r>
          </a:p>
          <a:p>
            <a:r>
              <a:rPr lang="ru-RU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75 - средний</a:t>
            </a:r>
          </a:p>
          <a:p>
            <a:r>
              <a:rPr lang="ru-RU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70 - вызывающий беспокойство</a:t>
            </a:r>
          </a:p>
          <a:p>
            <a:r>
              <a:rPr lang="ru-RU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65 - плохой</a:t>
            </a:r>
          </a:p>
          <a:p>
            <a:r>
              <a:rPr lang="ru-RU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60 - очень плохой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≤ 60 - критичный</a:t>
            </a:r>
          </a:p>
          <a:p>
            <a:pPr algn="r"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560651"/>
              </p:ext>
            </p:extLst>
          </p:nvPr>
        </p:nvGraphicFramePr>
        <p:xfrm>
          <a:off x="457200" y="1143000"/>
          <a:ext cx="8229600" cy="516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228600" y="274638"/>
            <a:ext cx="8610600" cy="944562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 удовлетворенности  2017 г.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67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2605092"/>
              </p:ext>
            </p:extLst>
          </p:nvPr>
        </p:nvGraphicFramePr>
        <p:xfrm>
          <a:off x="457200" y="1143000"/>
          <a:ext cx="8382000" cy="516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228600" y="274638"/>
            <a:ext cx="8610600" cy="944562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 удовлетворенности  2018 г.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67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1099146"/>
              </p:ext>
            </p:extLst>
          </p:nvPr>
        </p:nvGraphicFramePr>
        <p:xfrm>
          <a:off x="457200" y="1143000"/>
          <a:ext cx="8382000" cy="516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228600" y="274638"/>
            <a:ext cx="8610600" cy="944562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 удовлетворенности  2019 г.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50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  <a:prstGeom prst="rect">
            <a:avLst/>
          </a:prstGeom>
        </p:spPr>
        <p:txBody>
          <a:bodyPr vert="horz" anchor="ctr"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 удовлетворенности  2019 г.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1886573"/>
              </p:ext>
            </p:extLst>
          </p:nvPr>
        </p:nvGraphicFramePr>
        <p:xfrm>
          <a:off x="228600" y="838200"/>
          <a:ext cx="8458200" cy="579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7737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7669102"/>
              </p:ext>
            </p:extLst>
          </p:nvPr>
        </p:nvGraphicFramePr>
        <p:xfrm>
          <a:off x="457200" y="1143000"/>
          <a:ext cx="8382000" cy="516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228600" y="274638"/>
            <a:ext cx="8610600" cy="944562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 удовлетворенности  2020 г.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48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1485900" y="1063228"/>
            <a:ext cx="6172200" cy="308372"/>
          </a:xfrm>
          <a:prstGeom prst="rect">
            <a:avLst/>
          </a:prstGeom>
        </p:spPr>
        <p:txBody>
          <a:bodyPr vert="horz" anchor="ctr"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 удовлетворенности  2020 г.</a:t>
            </a:r>
          </a:p>
        </p:txBody>
      </p:sp>
      <p:graphicFrame>
        <p:nvGraphicFramePr>
          <p:cNvPr id="10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1314450" y="1485900"/>
          <a:ext cx="6343650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0419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7669102"/>
              </p:ext>
            </p:extLst>
          </p:nvPr>
        </p:nvGraphicFramePr>
        <p:xfrm>
          <a:off x="457200" y="1143000"/>
          <a:ext cx="8382000" cy="516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228600" y="274638"/>
            <a:ext cx="8610600" cy="944562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 удовлетворенности  2021 г.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48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  <a:prstGeom prst="rect">
            <a:avLst/>
          </a:prstGeom>
        </p:spPr>
        <p:txBody>
          <a:bodyPr vert="horz" anchor="ctr"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 удовлетворенности  2022 г.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9740735"/>
              </p:ext>
            </p:extLst>
          </p:nvPr>
        </p:nvGraphicFramePr>
        <p:xfrm>
          <a:off x="228600" y="838200"/>
          <a:ext cx="8458200" cy="579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4036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5443589"/>
              </p:ext>
            </p:extLst>
          </p:nvPr>
        </p:nvGraphicFramePr>
        <p:xfrm>
          <a:off x="457200" y="1143000"/>
          <a:ext cx="8382000" cy="5165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228600" y="274638"/>
            <a:ext cx="8610600" cy="944562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Коэффициент удовлетворенности  2022 г.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89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435280" cy="5852160"/>
          </a:xfrm>
        </p:spPr>
        <p:txBody>
          <a:bodyPr/>
          <a:lstStyle/>
          <a:p>
            <a:pPr marL="13716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Среди недостатков в работе учреждения культуры  чаще всего встречаются:</a:t>
            </a:r>
          </a:p>
          <a:p>
            <a:pPr marL="13716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проблемы с отоплением, отключением электроэнергии;</a:t>
            </a:r>
          </a:p>
          <a:p>
            <a:pPr marL="13716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неудобный график работы;</a:t>
            </a:r>
          </a:p>
          <a:p>
            <a:pPr marL="13716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мало мероприятий, концертов, отсутствие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дискотек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13716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недостаточное техническое оснащение;</a:t>
            </a:r>
          </a:p>
          <a:p>
            <a:pPr marL="13716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нехватка площадей.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 доступа в учреждение культуры  (режим работы учреждения, условия доступа для потребителей с ограниченными возможностями здоровья и др.)</a:t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81000" y="1828800"/>
            <a:ext cx="8610600" cy="4648200"/>
          </a:xfrm>
        </p:spPr>
        <p:txBody>
          <a:bodyPr>
            <a:normAutofit lnSpcReduction="10000"/>
          </a:bodyPr>
          <a:lstStyle/>
          <a:p>
            <a:pPr marL="137160" indent="0" algn="ctr">
              <a:buNone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подготовка документов на участие в государственных (муниципальных), ведомственных программах, связанных с  формированием  доступной среды для лиц с ограниченными возможностями;</a:t>
            </a:r>
          </a:p>
          <a:p>
            <a:pPr marL="137160" indent="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137160" indent="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- формирование расписания клубных формирований с учетом мнения законных представителей детей или самих детей и обучающихся;</a:t>
            </a:r>
          </a:p>
          <a:p>
            <a:pPr marL="137160" indent="0" algn="just"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- заключение договоров о сотрудничестве с организациями, представляющими интересы отдельных групп населения, в том числе лиц, с ограниченными возможностями здоровья.</a:t>
            </a:r>
          </a:p>
          <a:p>
            <a:pPr algn="ctr"/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95590"/>
            <a:ext cx="63552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37160" lvl="0"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sz="28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Меры </a:t>
            </a:r>
            <a:r>
              <a:rPr lang="ru-RU" sz="28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по повышению качества </a:t>
            </a:r>
            <a:r>
              <a:rPr lang="ru-RU" sz="28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услуг</a:t>
            </a:r>
            <a:endParaRPr lang="ru-RU" sz="28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516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Место оказания услуг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(комфортность условий, инфраструктура учреждения) ,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техническое </a:t>
            </a:r>
            <a:r>
              <a:rPr lang="ru-RU" sz="2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оснащение учреждений культуры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23360"/>
          </a:xfrm>
        </p:spPr>
        <p:txBody>
          <a:bodyPr>
            <a:normAutofit/>
          </a:bodyPr>
          <a:lstStyle/>
          <a:p>
            <a:pPr marL="13716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- подготовка документов на участие в государственных (муниципальных), ведомственных программах, связанных с обновлением материально-технической базы учреждений;</a:t>
            </a:r>
          </a:p>
          <a:p>
            <a:pPr marL="137160" indent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- участие в конкурсных мероприятиях, по итогам которых предоставляются средства на материально - техническое оснащение учреждений или ценные призы в виде специального оборудования, мебели, музыкальных инструментов и пр.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Открытость и доступность информации об учреждении,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его ресурсах и предоставляемых услугах,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том числе в электронной форме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23360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Открыть собственный сайт КДЦ, либо активизировать  раздел «Культура» на сайтах муниципальных образований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Активизироваться в социальных сетях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458200" cy="152400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Оценка действий персонала по оказанию услуги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(доброжелательность, вежливость, компетентность)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- провести разъяснительную работу с работниками учреждения;</a:t>
            </a:r>
          </a:p>
          <a:p>
            <a:pPr algn="just">
              <a:buFontTx/>
              <a:buChar char="-"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- организовать рассмотрение жалоб, если они имеются; 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3716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- организовать повышение квалификации работников.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2590800"/>
            <a:ext cx="6145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Спасибо за внимание! 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26554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8384</TotalTime>
  <Words>367</Words>
  <Application>Microsoft Office PowerPoint</Application>
  <PresentationFormat>Экран (4:3)</PresentationFormat>
  <Paragraphs>110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мониторинг удовлетворенности населения качеством услуг,  предоставляемых в сфере культуры в  2022 году </vt:lpstr>
      <vt:lpstr>Презентация PowerPoint</vt:lpstr>
      <vt:lpstr>Презентация PowerPoint</vt:lpstr>
      <vt:lpstr>Группа факторов (аспект обслуживания) </vt:lpstr>
      <vt:lpstr>Презентация PowerPoint</vt:lpstr>
      <vt:lpstr>Интерпретация значений коэффициента удовлетворенности : </vt:lpstr>
      <vt:lpstr>Коэффициент удовлетворенности  2017 г.</vt:lpstr>
      <vt:lpstr>Коэффициент удовлетворенности  2018 г.</vt:lpstr>
      <vt:lpstr>Коэффициент удовлетворенности  2019 г.</vt:lpstr>
      <vt:lpstr>Коэффициент удовлетворенности  2019 г.</vt:lpstr>
      <vt:lpstr>Коэффициент удовлетворенности  2020 г.</vt:lpstr>
      <vt:lpstr>Коэффициент удовлетворенности  2020 г.</vt:lpstr>
      <vt:lpstr>Коэффициент удовлетворенности  2021 г.</vt:lpstr>
      <vt:lpstr>Коэффициент удовлетворенности  2022 г.</vt:lpstr>
      <vt:lpstr>Коэффициент удовлетворенности  2022 г.</vt:lpstr>
      <vt:lpstr>Презентация PowerPoint</vt:lpstr>
      <vt:lpstr>    Условия доступа в учреждение культуры  (режим работы учреждения, условия доступа для потребителей с ограниченными возможностями здоровья и др.) </vt:lpstr>
      <vt:lpstr>Место оказания услуг  (комфортность условий, инфраструктура учреждения) ,  техническое оснащение учреждений культуры</vt:lpstr>
      <vt:lpstr>Открытость и доступность информации об учреждении,  его ресурсах и предоставляемых услугах,  в том числе в электронной форме</vt:lpstr>
      <vt:lpstr>Оценка действий персонала по оказанию услуги  (доброжелательность, вежливость, компетентность)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Итоги мониторинга удовлетворенности населения качеством услуг, предоставляемых в сфере культуры в 2017 году.</dc:title>
  <dc:creator>Irina</dc:creator>
  <cp:lastModifiedBy>upr.kul@outlook.com</cp:lastModifiedBy>
  <cp:revision>202</cp:revision>
  <cp:lastPrinted>2018-10-24T09:44:31Z</cp:lastPrinted>
  <dcterms:created xsi:type="dcterms:W3CDTF">2017-10-02T05:58:46Z</dcterms:created>
  <dcterms:modified xsi:type="dcterms:W3CDTF">2022-11-25T07:08:14Z</dcterms:modified>
</cp:coreProperties>
</file>